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1" r:id="rId5"/>
  </p:sldIdLst>
  <p:sldSz cx="6858000" cy="9906000" type="A4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5236"/>
    <a:srgbClr val="C8E59A"/>
    <a:srgbClr val="2135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260D6B-7D80-9D2B-6230-6771993B194D}" v="21" dt="2024-03-22T13:22:28.9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37"/>
    <p:restoredTop sz="95909"/>
  </p:normalViewPr>
  <p:slideViewPr>
    <p:cSldViewPr snapToGrid="0" snapToObjects="1">
      <p:cViewPr varScale="1">
        <p:scale>
          <a:sx n="58" d="100"/>
          <a:sy n="58" d="100"/>
        </p:scale>
        <p:origin x="2774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93031" y="1504244"/>
            <a:ext cx="4071938" cy="3448756"/>
          </a:xfrm>
        </p:spPr>
        <p:txBody>
          <a:bodyPr tIns="108000" bIns="108000" anchor="ctr" anchorCtr="0">
            <a:normAutofit/>
          </a:bodyPr>
          <a:lstStyle>
            <a:lvl1pPr algn="ctr">
              <a:defRPr sz="5400" b="1" i="0">
                <a:latin typeface="Barlow Condensed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5893" y="5138776"/>
            <a:ext cx="3986213" cy="732635"/>
          </a:xfrm>
        </p:spPr>
        <p:txBody>
          <a:bodyPr>
            <a:normAutofit/>
          </a:bodyPr>
          <a:lstStyle>
            <a:lvl1pPr marL="0" indent="0" algn="ctr">
              <a:buNone/>
              <a:defRPr sz="2400" b="0" i="0">
                <a:latin typeface="Barlow Medium" pitchFamily="2" charset="77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69428-4692-2C4B-B92F-C0D2F1AF2860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AB856-2315-6B40-A579-5FCCE741F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958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69428-4692-2C4B-B92F-C0D2F1AF2860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AB856-2315-6B40-A579-5FCCE741F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28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69428-4692-2C4B-B92F-C0D2F1AF2860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AB856-2315-6B40-A579-5FCCE741F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691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69428-4692-2C4B-B92F-C0D2F1AF2860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AB856-2315-6B40-A579-5FCCE741F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936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69428-4692-2C4B-B92F-C0D2F1AF2860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AB856-2315-6B40-A579-5FCCE741F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96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69428-4692-2C4B-B92F-C0D2F1AF2860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AB856-2315-6B40-A579-5FCCE741F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063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69428-4692-2C4B-B92F-C0D2F1AF2860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AB856-2315-6B40-A579-5FCCE741F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782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69428-4692-2C4B-B92F-C0D2F1AF2860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AB856-2315-6B40-A579-5FCCE741F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095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69428-4692-2C4B-B92F-C0D2F1AF2860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AB856-2315-6B40-A579-5FCCE741F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580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69428-4692-2C4B-B92F-C0D2F1AF2860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AB856-2315-6B40-A579-5FCCE741F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977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69428-4692-2C4B-B92F-C0D2F1AF2860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AB856-2315-6B40-A579-5FCCE741F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870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A69428-4692-2C4B-B92F-C0D2F1AF2860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AB856-2315-6B40-A579-5FCCE741F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921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400" b="1" i="0" kern="1200">
          <a:solidFill>
            <a:schemeClr val="tx1"/>
          </a:solidFill>
          <a:latin typeface="Barlow Condensed" pitchFamily="2" charset="77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Barlow Medium" pitchFamily="2" charset="77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Manrope" pitchFamily="2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anrope" pitchFamily="2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Manrope" pitchFamily="2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b="0" i="0" kern="1200">
          <a:solidFill>
            <a:schemeClr val="tx1"/>
          </a:solidFill>
          <a:latin typeface="Manrope" pitchFamily="2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rnid.org.uk/get-involved/volunteer-with-us/opportunity/rnid-near-you-volunteer-somerset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39C742-D87E-CA44-8891-01FCBD05A83D}"/>
              </a:ext>
            </a:extLst>
          </p:cNvPr>
          <p:cNvSpPr/>
          <p:nvPr/>
        </p:nvSpPr>
        <p:spPr>
          <a:xfrm>
            <a:off x="0" y="0"/>
            <a:ext cx="6858000" cy="6764876"/>
          </a:xfrm>
          <a:prstGeom prst="rect">
            <a:avLst/>
          </a:prstGeom>
          <a:solidFill>
            <a:srgbClr val="C8E5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60D1BF-82BF-EE48-9891-9D90A85FC9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40" y="95018"/>
            <a:ext cx="6845931" cy="1969188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GB" sz="7200" dirty="0">
                <a:solidFill>
                  <a:srgbClr val="4A5236"/>
                </a:solidFill>
              </a:rPr>
              <a:t>VOLUNTEERS </a:t>
            </a:r>
            <a:br>
              <a:rPr lang="en-GB" sz="7200" dirty="0">
                <a:solidFill>
                  <a:srgbClr val="4A5236"/>
                </a:solidFill>
              </a:rPr>
            </a:br>
            <a:r>
              <a:rPr lang="en-GB" sz="7200" dirty="0">
                <a:solidFill>
                  <a:srgbClr val="4A5236"/>
                </a:solidFill>
              </a:rPr>
              <a:t>We need you!</a:t>
            </a:r>
            <a:endParaRPr lang="en-US" sz="7200" dirty="0">
              <a:solidFill>
                <a:srgbClr val="4A5236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6B1B16-CFCD-4C49-A715-7AA77986E3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98081" y="5377354"/>
            <a:ext cx="6829365" cy="1230444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rgbClr val="4A5236"/>
                </a:solidFill>
                <a:latin typeface="Barlow" pitchFamily="2" charset="77"/>
              </a:rPr>
              <a:t>Support people who are Deaf, have hearing loss or tinnitus</a:t>
            </a:r>
            <a:br>
              <a:rPr lang="en-GB" sz="3200" b="1" dirty="0">
                <a:solidFill>
                  <a:srgbClr val="4A5236"/>
                </a:solidFill>
                <a:latin typeface="Barlow" pitchFamily="2" charset="77"/>
              </a:rPr>
            </a:br>
            <a:r>
              <a:rPr lang="en-GB" sz="3200" b="1" dirty="0">
                <a:solidFill>
                  <a:srgbClr val="4A5236"/>
                </a:solidFill>
                <a:latin typeface="Barlow" pitchFamily="2" charset="77"/>
              </a:rPr>
              <a:t>in care homes across Somerset!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62B5007-4196-E54A-93DB-1FF8958BDC3E}"/>
              </a:ext>
            </a:extLst>
          </p:cNvPr>
          <p:cNvGrpSpPr/>
          <p:nvPr/>
        </p:nvGrpSpPr>
        <p:grpSpPr>
          <a:xfrm>
            <a:off x="2618599" y="9268972"/>
            <a:ext cx="1528320" cy="502872"/>
            <a:chOff x="470330" y="7986654"/>
            <a:chExt cx="1528320" cy="502872"/>
          </a:xfrm>
        </p:grpSpPr>
        <p:sp>
          <p:nvSpPr>
            <p:cNvPr id="17" name="Subtitle 2">
              <a:extLst>
                <a:ext uri="{FF2B5EF4-FFF2-40B4-BE49-F238E27FC236}">
                  <a16:creationId xmlns:a16="http://schemas.microsoft.com/office/drawing/2014/main" id="{0F50A1F0-3101-2844-A204-04BC2A3A9BA8}"/>
                </a:ext>
              </a:extLst>
            </p:cNvPr>
            <p:cNvSpPr txBox="1">
              <a:spLocks/>
            </p:cNvSpPr>
            <p:nvPr/>
          </p:nvSpPr>
          <p:spPr>
            <a:xfrm>
              <a:off x="785631" y="8135841"/>
              <a:ext cx="1213019" cy="239186"/>
            </a:xfrm>
            <a:prstGeom prst="rect">
              <a:avLst/>
            </a:prstGeom>
          </p:spPr>
          <p:txBody>
            <a:bodyPr vert="horz" lIns="91440" tIns="45720" rIns="91440" bIns="45720" rtlCol="0" anchor="ctr" anchorCtr="0">
              <a:noAutofit/>
            </a:bodyPr>
            <a:lstStyle>
              <a:lvl1pPr marL="0" indent="0" algn="ctr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2400" b="0" i="0" kern="1200">
                  <a:solidFill>
                    <a:schemeClr val="tx1"/>
                  </a:solidFill>
                  <a:latin typeface="Barlow Medium" pitchFamily="2" charset="77"/>
                  <a:ea typeface="+mn-ea"/>
                  <a:cs typeface="+mn-cs"/>
                </a:defRPr>
              </a:lvl1pPr>
              <a:lvl2pPr marL="3429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500" b="1" i="0" kern="1200">
                  <a:solidFill>
                    <a:schemeClr val="tx1"/>
                  </a:solidFill>
                  <a:latin typeface="Manrope" pitchFamily="2" charset="0"/>
                  <a:ea typeface="+mn-ea"/>
                  <a:cs typeface="+mn-cs"/>
                </a:defRPr>
              </a:lvl2pPr>
              <a:lvl3pPr marL="6858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350" b="0" i="0" kern="1200">
                  <a:solidFill>
                    <a:schemeClr val="tx1"/>
                  </a:solidFill>
                  <a:latin typeface="Manrope" pitchFamily="2" charset="0"/>
                  <a:ea typeface="+mn-ea"/>
                  <a:cs typeface="+mn-cs"/>
                </a:defRPr>
              </a:lvl3pPr>
              <a:lvl4pPr marL="10287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b="0" i="0" kern="1200">
                  <a:solidFill>
                    <a:schemeClr val="tx1"/>
                  </a:solidFill>
                  <a:latin typeface="Manrope" pitchFamily="2" charset="0"/>
                  <a:ea typeface="+mn-ea"/>
                  <a:cs typeface="+mn-cs"/>
                </a:defRPr>
              </a:lvl4pPr>
              <a:lvl5pPr marL="13716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b="0" i="0" kern="1200">
                  <a:solidFill>
                    <a:schemeClr val="tx1"/>
                  </a:solidFill>
                  <a:latin typeface="Manrope" pitchFamily="2" charset="0"/>
                  <a:ea typeface="+mn-ea"/>
                  <a:cs typeface="+mn-cs"/>
                </a:defRPr>
              </a:lvl5pPr>
              <a:lvl6pPr marL="17145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1200" dirty="0">
                  <a:solidFill>
                    <a:srgbClr val="4A5236"/>
                  </a:solidFill>
                  <a:latin typeface="Manrope" pitchFamily="2" charset="0"/>
                </a:rPr>
                <a:t>0808 808 0123</a:t>
              </a:r>
              <a:endParaRPr lang="en-GB" sz="1100" dirty="0">
                <a:solidFill>
                  <a:srgbClr val="4A5236"/>
                </a:solidFill>
                <a:latin typeface="Manrope" pitchFamily="2" charset="0"/>
              </a:endParaRPr>
            </a:p>
          </p:txBody>
        </p:sp>
        <p:pic>
          <p:nvPicPr>
            <p:cNvPr id="31" name="Picture 30" descr="Icon&#10;&#10;Description automatically generated">
              <a:extLst>
                <a:ext uri="{FF2B5EF4-FFF2-40B4-BE49-F238E27FC236}">
                  <a16:creationId xmlns:a16="http://schemas.microsoft.com/office/drawing/2014/main" id="{DB802D94-4D6F-AE4C-A9A8-772DF9B388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0330" y="7986654"/>
              <a:ext cx="502872" cy="502872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B300888-7164-EA48-94CE-FA4B9A26073C}"/>
              </a:ext>
            </a:extLst>
          </p:cNvPr>
          <p:cNvGrpSpPr/>
          <p:nvPr/>
        </p:nvGrpSpPr>
        <p:grpSpPr>
          <a:xfrm>
            <a:off x="4746359" y="9331844"/>
            <a:ext cx="3790730" cy="486307"/>
            <a:chOff x="4287229" y="8689912"/>
            <a:chExt cx="3167750" cy="502872"/>
          </a:xfrm>
        </p:grpSpPr>
        <p:sp>
          <p:nvSpPr>
            <p:cNvPr id="27" name="Subtitle 2">
              <a:extLst>
                <a:ext uri="{FF2B5EF4-FFF2-40B4-BE49-F238E27FC236}">
                  <a16:creationId xmlns:a16="http://schemas.microsoft.com/office/drawing/2014/main" id="{A3799F51-4F40-9F4A-9EB5-FD3FB6C3E003}"/>
                </a:ext>
              </a:extLst>
            </p:cNvPr>
            <p:cNvSpPr txBox="1">
              <a:spLocks/>
            </p:cNvSpPr>
            <p:nvPr/>
          </p:nvSpPr>
          <p:spPr>
            <a:xfrm>
              <a:off x="4636443" y="8795505"/>
              <a:ext cx="2818536" cy="23918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2400" b="0" i="0" kern="1200">
                  <a:solidFill>
                    <a:schemeClr val="tx1"/>
                  </a:solidFill>
                  <a:latin typeface="Barlow Medium" pitchFamily="2" charset="77"/>
                  <a:ea typeface="+mn-ea"/>
                  <a:cs typeface="+mn-cs"/>
                </a:defRPr>
              </a:lvl1pPr>
              <a:lvl2pPr marL="3429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500" b="1" i="0" kern="1200">
                  <a:solidFill>
                    <a:schemeClr val="tx1"/>
                  </a:solidFill>
                  <a:latin typeface="Manrope" pitchFamily="2" charset="0"/>
                  <a:ea typeface="+mn-ea"/>
                  <a:cs typeface="+mn-cs"/>
                </a:defRPr>
              </a:lvl2pPr>
              <a:lvl3pPr marL="6858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350" b="0" i="0" kern="1200">
                  <a:solidFill>
                    <a:schemeClr val="tx1"/>
                  </a:solidFill>
                  <a:latin typeface="Manrope" pitchFamily="2" charset="0"/>
                  <a:ea typeface="+mn-ea"/>
                  <a:cs typeface="+mn-cs"/>
                </a:defRPr>
              </a:lvl3pPr>
              <a:lvl4pPr marL="10287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b="0" i="0" kern="1200">
                  <a:solidFill>
                    <a:schemeClr val="tx1"/>
                  </a:solidFill>
                  <a:latin typeface="Manrope" pitchFamily="2" charset="0"/>
                  <a:ea typeface="+mn-ea"/>
                  <a:cs typeface="+mn-cs"/>
                </a:defRPr>
              </a:lvl4pPr>
              <a:lvl5pPr marL="13716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b="0" i="0" kern="1200">
                  <a:solidFill>
                    <a:schemeClr val="tx1"/>
                  </a:solidFill>
                  <a:latin typeface="Manrope" pitchFamily="2" charset="0"/>
                  <a:ea typeface="+mn-ea"/>
                  <a:cs typeface="+mn-cs"/>
                </a:defRPr>
              </a:lvl5pPr>
              <a:lvl6pPr marL="17145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1200" dirty="0" err="1">
                  <a:solidFill>
                    <a:srgbClr val="4A5236"/>
                  </a:solidFill>
                  <a:latin typeface="Manrope" pitchFamily="2" charset="0"/>
                </a:rPr>
                <a:t>rnid.org.uk</a:t>
              </a:r>
              <a:endParaRPr lang="en-GB" sz="1100" dirty="0">
                <a:solidFill>
                  <a:srgbClr val="4A5236"/>
                </a:solidFill>
                <a:latin typeface="Manrope" pitchFamily="2" charset="0"/>
              </a:endParaRPr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A4B6EEAE-283C-F64C-91A0-94FA8EB73F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87229" y="8689912"/>
              <a:ext cx="502871" cy="502872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5807693-0276-614F-8D30-15AF7E57B33F}"/>
              </a:ext>
            </a:extLst>
          </p:cNvPr>
          <p:cNvGrpSpPr/>
          <p:nvPr/>
        </p:nvGrpSpPr>
        <p:grpSpPr>
          <a:xfrm>
            <a:off x="1375550" y="9007629"/>
            <a:ext cx="2862630" cy="381816"/>
            <a:chOff x="2911320" y="7518751"/>
            <a:chExt cx="3593592" cy="530902"/>
          </a:xfrm>
        </p:grpSpPr>
        <p:pic>
          <p:nvPicPr>
            <p:cNvPr id="29" name="Picture 28" descr="A picture containing dark, clock&#10;&#10;Description automatically generated">
              <a:extLst>
                <a:ext uri="{FF2B5EF4-FFF2-40B4-BE49-F238E27FC236}">
                  <a16:creationId xmlns:a16="http://schemas.microsoft.com/office/drawing/2014/main" id="{0F725045-6A6E-CF4C-9A28-2BCBDDDBB7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11320" y="7518751"/>
              <a:ext cx="506947" cy="530902"/>
            </a:xfrm>
            <a:prstGeom prst="rect">
              <a:avLst/>
            </a:prstGeom>
          </p:spPr>
        </p:pic>
        <p:sp>
          <p:nvSpPr>
            <p:cNvPr id="38" name="Subtitle 2">
              <a:extLst>
                <a:ext uri="{FF2B5EF4-FFF2-40B4-BE49-F238E27FC236}">
                  <a16:creationId xmlns:a16="http://schemas.microsoft.com/office/drawing/2014/main" id="{418CCA9F-5059-E949-9060-015CEB629552}"/>
                </a:ext>
              </a:extLst>
            </p:cNvPr>
            <p:cNvSpPr txBox="1">
              <a:spLocks/>
            </p:cNvSpPr>
            <p:nvPr/>
          </p:nvSpPr>
          <p:spPr>
            <a:xfrm>
              <a:off x="3375096" y="7599744"/>
              <a:ext cx="3129816" cy="37080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2400" b="0" i="0" kern="1200">
                  <a:solidFill>
                    <a:schemeClr val="tx1"/>
                  </a:solidFill>
                  <a:latin typeface="Barlow Medium" pitchFamily="2" charset="77"/>
                  <a:ea typeface="+mn-ea"/>
                  <a:cs typeface="+mn-cs"/>
                </a:defRPr>
              </a:lvl1pPr>
              <a:lvl2pPr marL="3429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500" b="1" i="0" kern="1200">
                  <a:solidFill>
                    <a:schemeClr val="tx1"/>
                  </a:solidFill>
                  <a:latin typeface="Manrope" pitchFamily="2" charset="0"/>
                  <a:ea typeface="+mn-ea"/>
                  <a:cs typeface="+mn-cs"/>
                </a:defRPr>
              </a:lvl2pPr>
              <a:lvl3pPr marL="6858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350" b="0" i="0" kern="1200">
                  <a:solidFill>
                    <a:schemeClr val="tx1"/>
                  </a:solidFill>
                  <a:latin typeface="Manrope" pitchFamily="2" charset="0"/>
                  <a:ea typeface="+mn-ea"/>
                  <a:cs typeface="+mn-cs"/>
                </a:defRPr>
              </a:lvl3pPr>
              <a:lvl4pPr marL="10287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b="0" i="0" kern="1200">
                  <a:solidFill>
                    <a:schemeClr val="tx1"/>
                  </a:solidFill>
                  <a:latin typeface="Manrope" pitchFamily="2" charset="0"/>
                  <a:ea typeface="+mn-ea"/>
                  <a:cs typeface="+mn-cs"/>
                </a:defRPr>
              </a:lvl4pPr>
              <a:lvl5pPr marL="13716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b="0" i="0" kern="1200">
                  <a:solidFill>
                    <a:schemeClr val="tx1"/>
                  </a:solidFill>
                  <a:latin typeface="Manrope" pitchFamily="2" charset="0"/>
                  <a:ea typeface="+mn-ea"/>
                  <a:cs typeface="+mn-cs"/>
                </a:defRPr>
              </a:lvl5pPr>
              <a:lvl6pPr marL="17145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1200" dirty="0">
                  <a:solidFill>
                    <a:srgbClr val="4A5236"/>
                  </a:solidFill>
                  <a:latin typeface="Manrope" pitchFamily="2" charset="0"/>
                </a:rPr>
                <a:t>contact@rnid.org.uk</a:t>
              </a:r>
              <a:endParaRPr lang="en-GB" sz="1100" dirty="0">
                <a:solidFill>
                  <a:srgbClr val="4A5236"/>
                </a:solidFill>
                <a:latin typeface="Manrope" pitchFamily="2" charset="0"/>
              </a:endParaRPr>
            </a:p>
          </p:txBody>
        </p:sp>
      </p:grpSp>
      <p:pic>
        <p:nvPicPr>
          <p:cNvPr id="8" name="Picture 7" descr="Logo, icon&#10;&#10;Description automatically generated">
            <a:extLst>
              <a:ext uri="{FF2B5EF4-FFF2-40B4-BE49-F238E27FC236}">
                <a16:creationId xmlns:a16="http://schemas.microsoft.com/office/drawing/2014/main" id="{C034ECD9-43F1-1440-B9DB-1C71E2D2CE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054" y="8946542"/>
            <a:ext cx="486439" cy="577850"/>
          </a:xfrm>
          <a:prstGeom prst="rect">
            <a:avLst/>
          </a:prstGeom>
        </p:spPr>
      </p:pic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A73FBA7C-9457-0840-A9A3-21DB88C6AE30}"/>
              </a:ext>
            </a:extLst>
          </p:cNvPr>
          <p:cNvCxnSpPr>
            <a:cxnSpLocks/>
          </p:cNvCxnSpPr>
          <p:nvPr/>
        </p:nvCxnSpPr>
        <p:spPr>
          <a:xfrm>
            <a:off x="1209091" y="8946542"/>
            <a:ext cx="0" cy="576518"/>
          </a:xfrm>
          <a:prstGeom prst="line">
            <a:avLst/>
          </a:prstGeom>
          <a:ln w="9525">
            <a:solidFill>
              <a:srgbClr val="4A5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ubtitle 2">
            <a:extLst>
              <a:ext uri="{FF2B5EF4-FFF2-40B4-BE49-F238E27FC236}">
                <a16:creationId xmlns:a16="http://schemas.microsoft.com/office/drawing/2014/main" id="{9E6DF82B-A93F-B44D-9D84-4BD89B8E8492}"/>
              </a:ext>
            </a:extLst>
          </p:cNvPr>
          <p:cNvSpPr txBox="1">
            <a:spLocks/>
          </p:cNvSpPr>
          <p:nvPr/>
        </p:nvSpPr>
        <p:spPr>
          <a:xfrm>
            <a:off x="-102326" y="6873599"/>
            <a:ext cx="6846980" cy="12328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Barlow Medium" pitchFamily="2" charset="77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b="1" i="0" kern="1200">
                <a:solidFill>
                  <a:schemeClr val="tx1"/>
                </a:solidFill>
                <a:latin typeface="Manrope" pitchFamily="2" charset="0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b="0" i="0" kern="1200">
                <a:solidFill>
                  <a:schemeClr val="tx1"/>
                </a:solidFill>
                <a:latin typeface="Manrope" pitchFamily="2" charset="0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Manrope" pitchFamily="2" charset="0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Manrope" pitchFamily="2" charset="0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b="1" dirty="0">
                <a:solidFill>
                  <a:srgbClr val="4A5236"/>
                </a:solidFill>
                <a:latin typeface="Barlow"/>
              </a:rPr>
              <a:t>Help with hearing aids, information provision &amp; hearing checks.</a:t>
            </a:r>
            <a:endParaRPr lang="en-US" dirty="0"/>
          </a:p>
          <a:p>
            <a:r>
              <a:rPr lang="en-GB" sz="1800" b="1" dirty="0">
                <a:solidFill>
                  <a:srgbClr val="4A5236"/>
                </a:solidFill>
                <a:latin typeface="Barlow"/>
              </a:rPr>
              <a:t> Become a volunteer with us and make a big difference in your </a:t>
            </a:r>
          </a:p>
          <a:p>
            <a:r>
              <a:rPr lang="en-GB" sz="1800" b="1" dirty="0">
                <a:solidFill>
                  <a:srgbClr val="4A5236"/>
                </a:solidFill>
                <a:latin typeface="Barlow"/>
              </a:rPr>
              <a:t>local community!</a:t>
            </a:r>
          </a:p>
          <a:p>
            <a:endParaRPr lang="en-GB" sz="1800" b="1" dirty="0">
              <a:solidFill>
                <a:srgbClr val="4A5236"/>
              </a:solidFill>
              <a:latin typeface="Barlow"/>
            </a:endParaRPr>
          </a:p>
          <a:p>
            <a:r>
              <a:rPr lang="en-GB" sz="1800" b="1" dirty="0">
                <a:solidFill>
                  <a:srgbClr val="4A5236"/>
                </a:solidFill>
                <a:latin typeface="Barlow"/>
              </a:rPr>
              <a:t>Training and Expenses provided </a:t>
            </a:r>
            <a:endParaRPr lang="en-GB" sz="1600" b="1" dirty="0">
              <a:solidFill>
                <a:srgbClr val="4A5236"/>
              </a:solidFill>
              <a:latin typeface="Barlow"/>
            </a:endParaRPr>
          </a:p>
          <a:p>
            <a:r>
              <a:rPr lang="en-GB" sz="1400" b="1" dirty="0">
                <a:solidFill>
                  <a:srgbClr val="4A5236"/>
                </a:solidFill>
                <a:latin typeface="Barlow"/>
              </a:rPr>
              <a:t>Minimum 2 hours a month</a:t>
            </a:r>
          </a:p>
        </p:txBody>
      </p:sp>
      <p:pic>
        <p:nvPicPr>
          <p:cNvPr id="7" name="Picture 6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F7199CAF-6E3C-41DD-A06F-EC74A7487B8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465" b="17201"/>
          <a:stretch/>
        </p:blipFill>
        <p:spPr>
          <a:xfrm>
            <a:off x="219793" y="1938546"/>
            <a:ext cx="6348743" cy="344488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6B0C3FB-EFF5-523D-F357-CAC00A6A83CC}"/>
              </a:ext>
            </a:extLst>
          </p:cNvPr>
          <p:cNvGrpSpPr/>
          <p:nvPr/>
        </p:nvGrpSpPr>
        <p:grpSpPr>
          <a:xfrm>
            <a:off x="4005805" y="8947101"/>
            <a:ext cx="2299452" cy="502872"/>
            <a:chOff x="5013213" y="8131869"/>
            <a:chExt cx="2299452" cy="502872"/>
          </a:xfrm>
        </p:grpSpPr>
        <p:sp>
          <p:nvSpPr>
            <p:cNvPr id="6" name="Subtitle 2">
              <a:extLst>
                <a:ext uri="{FF2B5EF4-FFF2-40B4-BE49-F238E27FC236}">
                  <a16:creationId xmlns:a16="http://schemas.microsoft.com/office/drawing/2014/main" id="{6D30D72B-8B96-8C09-C9A5-53C4BAA7C5A5}"/>
                </a:ext>
              </a:extLst>
            </p:cNvPr>
            <p:cNvSpPr txBox="1">
              <a:spLocks/>
            </p:cNvSpPr>
            <p:nvPr/>
          </p:nvSpPr>
          <p:spPr>
            <a:xfrm>
              <a:off x="5295440" y="8249998"/>
              <a:ext cx="2017225" cy="215342"/>
            </a:xfrm>
            <a:prstGeom prst="rect">
              <a:avLst/>
            </a:prstGeom>
          </p:spPr>
          <p:txBody>
            <a:bodyPr vert="horz" lIns="91440" tIns="45720" rIns="91440" bIns="45720" rtlCol="0" anchor="ctr" anchorCtr="0">
              <a:noAutofit/>
            </a:bodyPr>
            <a:lstStyle>
              <a:lvl1pPr marL="0" indent="0" algn="ctr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sz="2400" b="0" i="0" kern="1200">
                  <a:solidFill>
                    <a:schemeClr val="tx1"/>
                  </a:solidFill>
                  <a:latin typeface="Barlow Medium" pitchFamily="2" charset="77"/>
                  <a:ea typeface="+mn-ea"/>
                  <a:cs typeface="+mn-cs"/>
                </a:defRPr>
              </a:lvl1pPr>
              <a:lvl2pPr marL="3429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500" b="1" i="0" kern="1200">
                  <a:solidFill>
                    <a:schemeClr val="tx1"/>
                  </a:solidFill>
                  <a:latin typeface="Manrope" pitchFamily="2" charset="0"/>
                  <a:ea typeface="+mn-ea"/>
                  <a:cs typeface="+mn-cs"/>
                </a:defRPr>
              </a:lvl2pPr>
              <a:lvl3pPr marL="6858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350" b="0" i="0" kern="1200">
                  <a:solidFill>
                    <a:schemeClr val="tx1"/>
                  </a:solidFill>
                  <a:latin typeface="Manrope" pitchFamily="2" charset="0"/>
                  <a:ea typeface="+mn-ea"/>
                  <a:cs typeface="+mn-cs"/>
                </a:defRPr>
              </a:lvl3pPr>
              <a:lvl4pPr marL="10287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b="0" i="0" kern="1200">
                  <a:solidFill>
                    <a:schemeClr val="tx1"/>
                  </a:solidFill>
                  <a:latin typeface="Manrope" pitchFamily="2" charset="0"/>
                  <a:ea typeface="+mn-ea"/>
                  <a:cs typeface="+mn-cs"/>
                </a:defRPr>
              </a:lvl4pPr>
              <a:lvl5pPr marL="13716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b="0" i="0" kern="1200">
                  <a:solidFill>
                    <a:schemeClr val="tx1"/>
                  </a:solidFill>
                  <a:latin typeface="Manrope" pitchFamily="2" charset="0"/>
                  <a:ea typeface="+mn-ea"/>
                  <a:cs typeface="+mn-cs"/>
                </a:defRPr>
              </a:lvl5pPr>
              <a:lvl6pPr marL="17145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indent="0" algn="ctr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GB" sz="1200" dirty="0">
                  <a:solidFill>
                    <a:srgbClr val="4A523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18001 then 0808 808 0123</a:t>
              </a:r>
            </a:p>
          </p:txBody>
        </p:sp>
        <p:pic>
          <p:nvPicPr>
            <p:cNvPr id="9" name="Picture 8" descr="Icon&#10;&#10;Description automatically generated">
              <a:extLst>
                <a:ext uri="{FF2B5EF4-FFF2-40B4-BE49-F238E27FC236}">
                  <a16:creationId xmlns:a16="http://schemas.microsoft.com/office/drawing/2014/main" id="{990C9B8B-9E2A-D195-F306-921B0BBEB4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13213" y="8131869"/>
              <a:ext cx="502872" cy="502872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D0E4D42-D119-CD22-AB89-E004B0304DDB}"/>
              </a:ext>
            </a:extLst>
          </p:cNvPr>
          <p:cNvSpPr txBox="1"/>
          <p:nvPr/>
        </p:nvSpPr>
        <p:spPr>
          <a:xfrm>
            <a:off x="1470852" y="7917397"/>
            <a:ext cx="43709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8"/>
              </a:rPr>
              <a:t>RNID Near You volunteer, Somerset - RNID</a:t>
            </a:r>
            <a:endParaRPr lang="en-GB" sz="1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072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4f102ab-5988-455e-86a7-8cbf5607e2b9">
      <Terms xmlns="http://schemas.microsoft.com/office/infopath/2007/PartnerControls"/>
    </lcf76f155ced4ddcb4097134ff3c332f>
    <TaxCatchAll xmlns="9d402095-4c43-4bd3-9919-1e46bc9c9df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565C822B60EC4292112E673036E923" ma:contentTypeVersion="13" ma:contentTypeDescription="Create a new document." ma:contentTypeScope="" ma:versionID="af5213eb005b32fa59bececfa9f6ac3a">
  <xsd:schema xmlns:xsd="http://www.w3.org/2001/XMLSchema" xmlns:xs="http://www.w3.org/2001/XMLSchema" xmlns:p="http://schemas.microsoft.com/office/2006/metadata/properties" xmlns:ns2="c4f102ab-5988-455e-86a7-8cbf5607e2b9" xmlns:ns3="9d402095-4c43-4bd3-9919-1e46bc9c9df3" targetNamespace="http://schemas.microsoft.com/office/2006/metadata/properties" ma:root="true" ma:fieldsID="d31e7f1e08f6cc2edc1403c0771eee26" ns2:_="" ns3:_="">
    <xsd:import namespace="c4f102ab-5988-455e-86a7-8cbf5607e2b9"/>
    <xsd:import namespace="9d402095-4c43-4bd3-9919-1e46bc9c9df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f102ab-5988-455e-86a7-8cbf5607e2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25426224-e775-481e-9b82-b94dfcdf5e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402095-4c43-4bd3-9919-1e46bc9c9df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cf27cfab-8fed-49f6-aee9-ed04521c7135}" ma:internalName="TaxCatchAll" ma:showField="CatchAllData" ma:web="9d402095-4c43-4bd3-9919-1e46bc9c9df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9CCB4A-75B8-45BD-A0F8-2B8E9114D2BD}">
  <ds:schemaRefs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9d402095-4c43-4bd3-9919-1e46bc9c9df3"/>
    <ds:schemaRef ds:uri="c4f102ab-5988-455e-86a7-8cbf5607e2b9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032B404-1485-4212-AE25-39BA1553F0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4f102ab-5988-455e-86a7-8cbf5607e2b9"/>
    <ds:schemaRef ds:uri="9d402095-4c43-4bd3-9919-1e46bc9c9df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7F782FB-0826-4ADD-9A83-DF47D2D05DC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557</TotalTime>
  <Words>88</Words>
  <Application>Microsoft Office PowerPoint</Application>
  <PresentationFormat>A4 Paper (210x297 mm)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Barlow</vt:lpstr>
      <vt:lpstr>Barlow Condensed</vt:lpstr>
      <vt:lpstr>Barlow Medium</vt:lpstr>
      <vt:lpstr>Calibri</vt:lpstr>
      <vt:lpstr>Manrope</vt:lpstr>
      <vt:lpstr>Noto Sans</vt:lpstr>
      <vt:lpstr>Office Theme</vt:lpstr>
      <vt:lpstr>VOLUNTEERS  We need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Rachael Shields</dc:creator>
  <cp:lastModifiedBy>Kate Welsh</cp:lastModifiedBy>
  <cp:revision>75</cp:revision>
  <cp:lastPrinted>2022-01-11T12:32:34Z</cp:lastPrinted>
  <dcterms:created xsi:type="dcterms:W3CDTF">2020-11-25T12:23:18Z</dcterms:created>
  <dcterms:modified xsi:type="dcterms:W3CDTF">2024-03-28T14:56:26Z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0x010100F9565C822B60EC4292112E673036E923</vt:lpwstr>
  </property>
  <property fmtid="{D5CDD505-2E9C-101B-9397-08002B2CF9AE}" pid="3" name="MediaServiceImageTags">
    <vt:lpwstr/>
  </property>
</Properties>
</file>